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2" r:id="rId2"/>
    <p:sldId id="263" r:id="rId3"/>
    <p:sldId id="264" r:id="rId4"/>
    <p:sldId id="258" r:id="rId5"/>
    <p:sldId id="265" r:id="rId6"/>
    <p:sldId id="267" r:id="rId7"/>
    <p:sldId id="257" r:id="rId8"/>
    <p:sldId id="260" r:id="rId9"/>
    <p:sldId id="259" r:id="rId10"/>
    <p:sldId id="266" r:id="rId11"/>
    <p:sldId id="256" r:id="rId12"/>
  </p:sldIdLst>
  <p:sldSz cx="10058400" cy="7772400"/>
  <p:notesSz cx="10058400" cy="7772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2725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1584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546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1180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84683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42162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79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5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5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2920" y="310895"/>
            <a:ext cx="9052559" cy="12435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2920" y="1787652"/>
            <a:ext cx="9052559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7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383A09-8592-13D8-889C-3A74E4ECA5C4}"/>
              </a:ext>
            </a:extLst>
          </p:cNvPr>
          <p:cNvSpPr txBox="1"/>
          <p:nvPr/>
        </p:nvSpPr>
        <p:spPr>
          <a:xfrm>
            <a:off x="381000" y="5486400"/>
            <a:ext cx="4953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Aptos Display" panose="020B0004020202020204" pitchFamily="34" charset="0"/>
              </a:rPr>
              <a:t>By : 202318006 &amp; 202318033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2A4F0A-6B9B-5139-83CB-6F6361A06E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44" y="2133600"/>
            <a:ext cx="10058400" cy="210388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7A706E-B852-5AA0-A78C-88C84B1E9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"/>
            <a:ext cx="10058400" cy="7696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560D93-BFBC-C1D4-A08A-C941806758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4" t="19251" r="16285" b="18295"/>
          <a:stretch/>
        </p:blipFill>
        <p:spPr>
          <a:xfrm>
            <a:off x="174810" y="0"/>
            <a:ext cx="9854006" cy="24635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A2F7B5-1E5B-0848-42E5-F079BE90C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733800"/>
            <a:ext cx="7086600" cy="3363893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9826024-FA9A-8A93-3DED-DBC5D981331C}"/>
              </a:ext>
            </a:extLst>
          </p:cNvPr>
          <p:cNvSpPr/>
          <p:nvPr/>
        </p:nvSpPr>
        <p:spPr>
          <a:xfrm>
            <a:off x="7467600" y="4495800"/>
            <a:ext cx="2438400" cy="2057400"/>
          </a:xfrm>
          <a:prstGeom prst="roundRect">
            <a:avLst/>
          </a:prstGeom>
          <a:solidFill>
            <a:schemeClr val="tx1"/>
          </a:solidFill>
          <a:ln>
            <a:solidFill>
              <a:srgbClr val="0070C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Sales Trend Summary:</a:t>
            </a:r>
          </a:p>
          <a:p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 There's no big increase or decrease in sales overall. </a:t>
            </a:r>
          </a:p>
          <a:p>
            <a:r>
              <a:rPr lang="en-US" b="1" dirty="0">
                <a:solidFill>
                  <a:schemeClr val="bg1"/>
                </a:solidFill>
                <a:latin typeface="Agency FB" panose="020B0503020202020204" pitchFamily="34" charset="0"/>
              </a:rPr>
              <a:t>Important months are</a:t>
            </a:r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 May and August—they're important for sales.</a:t>
            </a:r>
            <a:endParaRPr lang="en-IN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pPr algn="ctr"/>
            <a:endParaRPr lang="en-IN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617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BAA08BD-C0E6-6403-689C-9BB5655AB7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61" y="76200"/>
            <a:ext cx="10058400" cy="7696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EA3856-C99E-D7D3-7215-34798999D139}"/>
              </a:ext>
            </a:extLst>
          </p:cNvPr>
          <p:cNvSpPr txBox="1"/>
          <p:nvPr/>
        </p:nvSpPr>
        <p:spPr>
          <a:xfrm>
            <a:off x="838200" y="1447800"/>
            <a:ext cx="89154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Conclusion:</a:t>
            </a:r>
          </a:p>
          <a:p>
            <a:endParaRPr lang="en-US" sz="2400" b="1" dirty="0">
              <a:solidFill>
                <a:schemeClr val="bg1"/>
              </a:solidFill>
            </a:endParaRPr>
          </a:p>
          <a:p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The Retail Billing System successfully streamlined retail transactions through automated billing, integrated product categories, and insightful Exploratory Data Analysis. It incorporates a mailing system for customer bills, enables easy bill retrieval by number, and supports convenient bill printing. This underscores our commitment to innovation in retail management, enhancing efficiency and customer service.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3E2CD0D-732A-BBCE-F826-3A054459EE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61" y="76200"/>
            <a:ext cx="10058400" cy="76962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3D7C300-4763-D46A-7E03-160579E0FF56}"/>
              </a:ext>
            </a:extLst>
          </p:cNvPr>
          <p:cNvSpPr txBox="1"/>
          <p:nvPr/>
        </p:nvSpPr>
        <p:spPr>
          <a:xfrm>
            <a:off x="304800" y="1828800"/>
            <a:ext cx="96012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Arial Black" panose="020B0A04020102020204" pitchFamily="34" charset="0"/>
              </a:rPr>
              <a:t>Introduction : </a:t>
            </a:r>
          </a:p>
          <a:p>
            <a:r>
              <a:rPr lang="en-US" sz="2800" dirty="0">
                <a:solidFill>
                  <a:schemeClr val="bg1"/>
                </a:solidFill>
              </a:rPr>
              <a:t>Welcome to the Retail Billing System Project! This innovative Python-based solution revolutionizes the retail experience by automating transactions and managing diverse product categories. Join us on a journey through seamless billing, automated printing, email communication, and insightful data analysis. Let's explore how this project enhances efficiency and elevates the retail landscape.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99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3E71EE-3EE7-654B-40A9-6CF504DA41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"/>
            <a:ext cx="10058400" cy="7696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F80C23-627C-CAED-817D-DA56370C2C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" t="1846" r="62705" b="1720"/>
          <a:stretch/>
        </p:blipFill>
        <p:spPr>
          <a:xfrm>
            <a:off x="1" y="838202"/>
            <a:ext cx="5292761" cy="52913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F01757-F830-8FC2-E480-6988891E3782}"/>
              </a:ext>
            </a:extLst>
          </p:cNvPr>
          <p:cNvSpPr txBox="1"/>
          <p:nvPr/>
        </p:nvSpPr>
        <p:spPr>
          <a:xfrm>
            <a:off x="5562600" y="1600200"/>
            <a:ext cx="46482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chemeClr val="bg1"/>
                </a:solidFill>
                <a:latin typeface="Arial Black" panose="020B0A04020102020204" pitchFamily="34" charset="0"/>
              </a:rPr>
              <a:t>Methodology :</a:t>
            </a:r>
          </a:p>
          <a:p>
            <a:endParaRPr lang="en-US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Requirements Analysis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System Design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Implementation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Testing and Validation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Exploratory Data Analysis (EDA)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Documentation and Reporting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5065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89A164-B5BC-3A6E-B95D-AC29AA7DB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0058400" cy="77723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74414E-92C0-9B3D-59E2-C12A3425F8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30" t="23751" r="14589" b="8238"/>
          <a:stretch/>
        </p:blipFill>
        <p:spPr>
          <a:xfrm>
            <a:off x="1387737" y="2216074"/>
            <a:ext cx="7089290" cy="32550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9A427C-B907-CAB8-7FC2-BC447A59E8B6}"/>
              </a:ext>
            </a:extLst>
          </p:cNvPr>
          <p:cNvSpPr txBox="1"/>
          <p:nvPr/>
        </p:nvSpPr>
        <p:spPr>
          <a:xfrm>
            <a:off x="1295400" y="1524000"/>
            <a:ext cx="548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Features of Billing System</a:t>
            </a:r>
            <a:endParaRPr lang="en-IN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C0292E-6C57-0538-EB5F-B789118E2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0058400" cy="77723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F6AFC5-F8A2-6420-D09C-5A0C615716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17554"/>
            <a:ext cx="10058400" cy="553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87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290322E-1A22-BDA7-90FA-E568FE34A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0058400" cy="77723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57FC89-666F-0FB5-2197-ED9A19FFA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9600"/>
            <a:ext cx="4221704" cy="571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A8AAFD-96CB-C962-C85D-577C8BA5CE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611"/>
          <a:stretch/>
        </p:blipFill>
        <p:spPr>
          <a:xfrm>
            <a:off x="4486835" y="609600"/>
            <a:ext cx="5571565" cy="627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876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699EDA0-3524-89E4-8E19-9686FB04AE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5" r="10054" b="970"/>
          <a:stretch/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C0075E-C57C-26FD-180C-458B80652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"/>
            <a:ext cx="10058400" cy="7696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5A2BA5-9C5B-CCDC-84C1-50FF70F003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600"/>
            <a:ext cx="10058400" cy="64709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6877B8-9ADE-1A15-86B3-974E3B4718C7}"/>
              </a:ext>
            </a:extLst>
          </p:cNvPr>
          <p:cNvSpPr txBox="1"/>
          <p:nvPr/>
        </p:nvSpPr>
        <p:spPr>
          <a:xfrm>
            <a:off x="3276600" y="228600"/>
            <a:ext cx="29851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Berlin Sans FB Demi" panose="020E0802020502020306" pitchFamily="34" charset="0"/>
              </a:rPr>
              <a:t>DATASETS</a:t>
            </a:r>
            <a:endParaRPr lang="en-IN" sz="4800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7C794C1-8416-B317-DF83-1B9537CF3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0058400" cy="77723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8486BF9-D15E-7795-19EB-9EE7CBCF7F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1" t="8168" r="9626" b="7887"/>
          <a:stretch/>
        </p:blipFill>
        <p:spPr>
          <a:xfrm>
            <a:off x="156162" y="33169"/>
            <a:ext cx="9866379" cy="5943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D739FF-10C6-73B1-6EE4-F034C73FBC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4" t="10178" r="29625" b="12454"/>
          <a:stretch/>
        </p:blipFill>
        <p:spPr>
          <a:xfrm>
            <a:off x="228600" y="76200"/>
            <a:ext cx="5694082" cy="2819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A488AE-A325-8093-75CD-546CF2520AA4}"/>
              </a:ext>
            </a:extLst>
          </p:cNvPr>
          <p:cNvSpPr txBox="1"/>
          <p:nvPr/>
        </p:nvSpPr>
        <p:spPr>
          <a:xfrm>
            <a:off x="152400" y="6248400"/>
            <a:ext cx="9601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  <a:t>From the provided data, we can make several observations</a:t>
            </a:r>
          </a:p>
          <a:p>
            <a:r>
              <a:rPr lang="en-IN" b="1" dirty="0">
                <a:solidFill>
                  <a:schemeClr val="bg1"/>
                </a:solidFill>
                <a:latin typeface="Arial Black" panose="020B0A04020102020204" pitchFamily="34" charset="0"/>
              </a:rPr>
              <a:t>Cosmetics Category: </a:t>
            </a:r>
            <a: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  <a:t>  - </a:t>
            </a:r>
            <a:r>
              <a:rPr lang="en-IN" b="1" dirty="0">
                <a:solidFill>
                  <a:schemeClr val="bg1"/>
                </a:solidFill>
                <a:latin typeface="Arial Black" panose="020B0A04020102020204" pitchFamily="34" charset="0"/>
              </a:rPr>
              <a:t>Top Performing Cities:</a:t>
            </a:r>
            <a: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  <a:t> Delhi, Hyderabad, Pune </a:t>
            </a:r>
          </a:p>
          <a:p>
            <a:r>
              <a:rPr lang="en-IN" b="1" dirty="0">
                <a:solidFill>
                  <a:schemeClr val="bg1"/>
                </a:solidFill>
                <a:latin typeface="Arial Black" panose="020B0A04020102020204" pitchFamily="34" charset="0"/>
              </a:rPr>
              <a:t>Lowest Performing Cities: </a:t>
            </a:r>
            <a: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  <a:t>Kolkata</a:t>
            </a:r>
            <a:r>
              <a:rPr lang="en-IN">
                <a:solidFill>
                  <a:schemeClr val="bg1"/>
                </a:solidFill>
                <a:latin typeface="Arial Black" panose="020B0A04020102020204" pitchFamily="34" charset="0"/>
              </a:rPr>
              <a:t>, Chennai</a:t>
            </a:r>
            <a:endParaRPr lang="en-IN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967</TotalTime>
  <Words>208</Words>
  <Application>Microsoft Office PowerPoint</Application>
  <PresentationFormat>Custom</PresentationFormat>
  <Paragraphs>23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Agency FB</vt:lpstr>
      <vt:lpstr>Aptos Display</vt:lpstr>
      <vt:lpstr>Arial</vt:lpstr>
      <vt:lpstr>Arial Black</vt:lpstr>
      <vt:lpstr>Bahnschrift</vt:lpstr>
      <vt:lpstr>Bahnschrift Light SemiCondensed</vt:lpstr>
      <vt:lpstr>Berlin Sans FB Demi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Kushal Barot</cp:lastModifiedBy>
  <cp:revision>9</cp:revision>
  <dcterms:created xsi:type="dcterms:W3CDTF">2023-12-02T12:30:19Z</dcterms:created>
  <dcterms:modified xsi:type="dcterms:W3CDTF">2023-12-05T06:04:50Z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2023-12-02T00:00:00Z</vt:filetime>
  </property>
  <property fmtid="{D5CDD505-2E9C-101B-9397-08002B2CF9AE}" pid="3" name="LastSaved">
    <vt:filetime>2023-12-02T00:00:00Z</vt:filetime>
  </property>
</Properties>
</file>